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Montserrat SemiBold"/>
      <p:regular r:id="rId29"/>
      <p:bold r:id="rId30"/>
      <p:italic r:id="rId31"/>
      <p:boldItalic r:id="rId32"/>
    </p:embeddedFont>
    <p:embeddedFont>
      <p:font typeface="Montserrat"/>
      <p:regular r:id="rId33"/>
      <p:bold r:id="rId34"/>
      <p:italic r:id="rId35"/>
      <p:boldItalic r:id="rId36"/>
    </p:embeddedFont>
    <p:embeddedFont>
      <p:font typeface="Montserrat Light"/>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68" orient="horz"/>
        <p:guide pos="2880"/>
        <p:guide pos="687" orient="horz"/>
        <p:guide pos="288"/>
        <p:guide pos="3024" orient="horz"/>
        <p:guide pos="5472"/>
        <p:guide pos="762" orient="horz"/>
        <p:guide pos="2817"/>
        <p:guide pos="360"/>
        <p:guide pos="1172" orient="horz"/>
        <p:guide pos="4191"/>
        <p:guide pos="1657"/>
        <p:guide pos="2957"/>
        <p:guide pos="967" orient="horz"/>
        <p:guide pos="1379" orient="horz"/>
        <p:guide pos="2160" orient="horz"/>
        <p:guide pos="409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Light-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SemiBold-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SemiBold-italic.fntdata"/><Relationship Id="rId30" Type="http://schemas.openxmlformats.org/officeDocument/2006/relationships/font" Target="fonts/MontserratSemiBold-bold.fntdata"/><Relationship Id="rId11" Type="http://schemas.openxmlformats.org/officeDocument/2006/relationships/slide" Target="slides/slide6.xml"/><Relationship Id="rId33" Type="http://schemas.openxmlformats.org/officeDocument/2006/relationships/font" Target="fonts/Montserrat-regular.fntdata"/><Relationship Id="rId10" Type="http://schemas.openxmlformats.org/officeDocument/2006/relationships/slide" Target="slides/slide5.xml"/><Relationship Id="rId32" Type="http://schemas.openxmlformats.org/officeDocument/2006/relationships/font" Target="fonts/MontserratSemiBold-boldItalic.fntdata"/><Relationship Id="rId13" Type="http://schemas.openxmlformats.org/officeDocument/2006/relationships/slide" Target="slides/slide8.xml"/><Relationship Id="rId35" Type="http://schemas.openxmlformats.org/officeDocument/2006/relationships/font" Target="fonts/Montserrat-italic.fntdata"/><Relationship Id="rId12" Type="http://schemas.openxmlformats.org/officeDocument/2006/relationships/slide" Target="slides/slide7.xml"/><Relationship Id="rId34" Type="http://schemas.openxmlformats.org/officeDocument/2006/relationships/font" Target="fonts/Montserrat-bold.fntdata"/><Relationship Id="rId15" Type="http://schemas.openxmlformats.org/officeDocument/2006/relationships/slide" Target="slides/slide10.xml"/><Relationship Id="rId37" Type="http://schemas.openxmlformats.org/officeDocument/2006/relationships/font" Target="fonts/MontserratLight-regular.fntdata"/><Relationship Id="rId14" Type="http://schemas.openxmlformats.org/officeDocument/2006/relationships/slide" Target="slides/slide9.xml"/><Relationship Id="rId36" Type="http://schemas.openxmlformats.org/officeDocument/2006/relationships/font" Target="fonts/Montserrat-boldItalic.fntdata"/><Relationship Id="rId17" Type="http://schemas.openxmlformats.org/officeDocument/2006/relationships/slide" Target="slides/slide12.xml"/><Relationship Id="rId39" Type="http://schemas.openxmlformats.org/officeDocument/2006/relationships/font" Target="fonts/MontserratLight-italic.fntdata"/><Relationship Id="rId16" Type="http://schemas.openxmlformats.org/officeDocument/2006/relationships/slide" Target="slides/slide11.xml"/><Relationship Id="rId38" Type="http://schemas.openxmlformats.org/officeDocument/2006/relationships/font" Target="fonts/MontserratLight-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e5f52124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ge5f521247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1d702e20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g11d702e20a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sp>
        <p:nvSpPr>
          <p:cNvPr id="13" name="Google Shape;13;p2"/>
          <p:cNvSpPr txBox="1"/>
          <p:nvPr>
            <p:ph type="title"/>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2"/>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SzPts val="3200"/>
              <a:buChar char="•"/>
              <a:defRPr/>
            </a:lvl1pPr>
            <a:lvl2pPr indent="-406400" lvl="1" marL="914400" algn="l">
              <a:lnSpc>
                <a:spcPct val="100000"/>
              </a:lnSpc>
              <a:spcBef>
                <a:spcPts val="560"/>
              </a:spcBef>
              <a:spcAft>
                <a:spcPts val="0"/>
              </a:spcAft>
              <a:buSzPts val="2800"/>
              <a:buChar char="–"/>
              <a:defRPr/>
            </a:lvl2pPr>
            <a:lvl3pPr indent="-381000" lvl="2" marL="1371600" algn="l">
              <a:lnSpc>
                <a:spcPct val="100000"/>
              </a:lnSpc>
              <a:spcBef>
                <a:spcPts val="480"/>
              </a:spcBef>
              <a:spcAft>
                <a:spcPts val="0"/>
              </a:spcAft>
              <a:buSzPts val="2400"/>
              <a:buChar char="•"/>
              <a:defRPr/>
            </a:lvl3pPr>
            <a:lvl4pPr indent="-355600" lvl="3" marL="1828800" algn="l">
              <a:lnSpc>
                <a:spcPct val="100000"/>
              </a:lnSpc>
              <a:spcBef>
                <a:spcPts val="400"/>
              </a:spcBef>
              <a:spcAft>
                <a:spcPts val="0"/>
              </a:spcAft>
              <a:buSzPts val="20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15" name="Google Shape;15;p2"/>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7" name="Shape 67"/>
        <p:cNvGrpSpPr/>
        <p:nvPr/>
      </p:nvGrpSpPr>
      <p:grpSpPr>
        <a:xfrm>
          <a:off x="0" y="0"/>
          <a:ext cx="0" cy="0"/>
          <a:chOff x="0" y="0"/>
          <a:chExt cx="0" cy="0"/>
        </a:xfrm>
      </p:grpSpPr>
      <p:sp>
        <p:nvSpPr>
          <p:cNvPr id="68" name="Google Shape;68;p11"/>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1"/>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0" name="Google Shape;70;p11"/>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71" name="Google Shape;71;p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4" name="Shape 74"/>
        <p:cNvGrpSpPr/>
        <p:nvPr/>
      </p:nvGrpSpPr>
      <p:grpSpPr>
        <a:xfrm>
          <a:off x="0" y="0"/>
          <a:ext cx="0" cy="0"/>
          <a:chOff x="0" y="0"/>
          <a:chExt cx="0" cy="0"/>
        </a:xfrm>
      </p:grpSpPr>
      <p:sp>
        <p:nvSpPr>
          <p:cNvPr id="75" name="Google Shape;75;p12"/>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0" name="Shape 80"/>
        <p:cNvGrpSpPr/>
        <p:nvPr/>
      </p:nvGrpSpPr>
      <p:grpSpPr>
        <a:xfrm>
          <a:off x="0" y="0"/>
          <a:ext cx="0" cy="0"/>
          <a:chOff x="0" y="0"/>
          <a:chExt cx="0" cy="0"/>
        </a:xfrm>
      </p:grpSpPr>
      <p:sp>
        <p:nvSpPr>
          <p:cNvPr id="81" name="Google Shape;81;p13"/>
          <p:cNvSpPr txBox="1"/>
          <p:nvPr>
            <p:ph type="title"/>
          </p:nvPr>
        </p:nvSpPr>
        <p:spPr>
          <a:xfrm rot="5400000">
            <a:off x="5463750" y="1371628"/>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3" name="Google Shape;8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Arial"/>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3"/>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19" name="Google Shape;19;p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2" name="Shape 22"/>
        <p:cNvGrpSpPr/>
        <p:nvPr/>
      </p:nvGrpSpPr>
      <p:grpSpPr>
        <a:xfrm>
          <a:off x="0" y="0"/>
          <a:ext cx="0" cy="0"/>
          <a:chOff x="0" y="0"/>
          <a:chExt cx="0" cy="0"/>
        </a:xfrm>
      </p:grpSpPr>
      <p:sp>
        <p:nvSpPr>
          <p:cNvPr id="23" name="Google Shape;23;p4"/>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4"/>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 name="Google Shape;25;p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28" name="Shape 28"/>
        <p:cNvGrpSpPr/>
        <p:nvPr/>
      </p:nvGrpSpPr>
      <p:grpSpPr>
        <a:xfrm>
          <a:off x="0" y="0"/>
          <a:ext cx="0" cy="0"/>
          <a:chOff x="0" y="0"/>
          <a:chExt cx="0" cy="0"/>
        </a:xfrm>
      </p:grpSpPr>
      <p:sp>
        <p:nvSpPr>
          <p:cNvPr id="29" name="Google Shape;29;p5"/>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31" name="Google Shape;31;p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4" name="Google Shape;34;p5"/>
          <p:cNvPicPr preferRelativeResize="0"/>
          <p:nvPr/>
        </p:nvPicPr>
        <p:blipFill rotWithShape="1">
          <a:blip r:embed="rId2">
            <a:alphaModFix/>
          </a:blip>
          <a:srcRect b="0" l="0" r="0" t="0"/>
          <a:stretch/>
        </p:blipFill>
        <p:spPr>
          <a:xfrm>
            <a:off x="6470425" y="288700"/>
            <a:ext cx="1550349" cy="411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5" name="Shape 35"/>
        <p:cNvGrpSpPr/>
        <p:nvPr/>
      </p:nvGrpSpPr>
      <p:grpSpPr>
        <a:xfrm>
          <a:off x="0" y="0"/>
          <a:ext cx="0" cy="0"/>
          <a:chOff x="0" y="0"/>
          <a:chExt cx="0" cy="0"/>
        </a:xfrm>
      </p:grpSpPr>
      <p:sp>
        <p:nvSpPr>
          <p:cNvPr id="36" name="Google Shape;36;p6"/>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6"/>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8" name="Google Shape;38;p6"/>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9" name="Google Shape;39;p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2" name="Shape 42"/>
        <p:cNvGrpSpPr/>
        <p:nvPr/>
      </p:nvGrpSpPr>
      <p:grpSpPr>
        <a:xfrm>
          <a:off x="0" y="0"/>
          <a:ext cx="0" cy="0"/>
          <a:chOff x="0" y="0"/>
          <a:chExt cx="0" cy="0"/>
        </a:xfrm>
      </p:grpSpPr>
      <p:sp>
        <p:nvSpPr>
          <p:cNvPr id="43" name="Google Shape;43;p7"/>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7" name="Google Shape;47;p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8" name="Google Shape;48;p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1" name="Shape 51"/>
        <p:cNvGrpSpPr/>
        <p:nvPr/>
      </p:nvGrpSpPr>
      <p:grpSpPr>
        <a:xfrm>
          <a:off x="0" y="0"/>
          <a:ext cx="0" cy="0"/>
          <a:chOff x="0" y="0"/>
          <a:chExt cx="0" cy="0"/>
        </a:xfrm>
      </p:grpSpPr>
      <p:sp>
        <p:nvSpPr>
          <p:cNvPr id="52" name="Google Shape;52;p8"/>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 name="Shape 56"/>
        <p:cNvGrpSpPr/>
        <p:nvPr/>
      </p:nvGrpSpPr>
      <p:grpSpPr>
        <a:xfrm>
          <a:off x="0" y="0"/>
          <a:ext cx="0" cy="0"/>
          <a:chOff x="0" y="0"/>
          <a:chExt cx="0" cy="0"/>
        </a:xfrm>
      </p:grpSpPr>
      <p:sp>
        <p:nvSpPr>
          <p:cNvPr id="57" name="Google Shape;57;p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60" name="Shape 60"/>
        <p:cNvGrpSpPr/>
        <p:nvPr/>
      </p:nvGrpSpPr>
      <p:grpSpPr>
        <a:xfrm>
          <a:off x="0" y="0"/>
          <a:ext cx="0" cy="0"/>
          <a:chOff x="0" y="0"/>
          <a:chExt cx="0" cy="0"/>
        </a:xfrm>
      </p:grpSpPr>
      <p:sp>
        <p:nvSpPr>
          <p:cNvPr id="61" name="Google Shape;61;p10"/>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0"/>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3" name="Google Shape;63;p10"/>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4" name="Google Shape;64;p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descr="PPT-2.jpg" id="6" name="Google Shape;6;p1"/>
          <p:cNvPicPr preferRelativeResize="0"/>
          <p:nvPr/>
        </p:nvPicPr>
        <p:blipFill rotWithShape="1">
          <a:blip r:embed="rId1">
            <a:alphaModFix/>
          </a:blip>
          <a:srcRect b="0" l="0" r="0" t="0"/>
          <a:stretch/>
        </p:blipFill>
        <p:spPr>
          <a:xfrm>
            <a:off x="1063050" y="0"/>
            <a:ext cx="6858000" cy="918557"/>
          </a:xfrm>
          <a:prstGeom prst="rect">
            <a:avLst/>
          </a:prstGeom>
          <a:noFill/>
          <a:ln>
            <a:noFill/>
          </a:ln>
        </p:spPr>
      </p:pic>
      <p:sp>
        <p:nvSpPr>
          <p:cNvPr id="7" name="Google Shape;7;p1"/>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Montserrat Light"/>
              <a:buNone/>
              <a:defRPr b="0" i="0" sz="44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 name="Google Shape;9;p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1" name="Google Shape;11;p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8.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9.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arxiv.org/search/q-bio?searchtype=author&amp;query=Capistran%2C+M+A" TargetMode="External"/><Relationship Id="rId4" Type="http://schemas.openxmlformats.org/officeDocument/2006/relationships/hyperlink" Target="https://arxiv.org/search/q-bio?searchtype=author&amp;query=Capella%2C+A" TargetMode="External"/><Relationship Id="rId5" Type="http://schemas.openxmlformats.org/officeDocument/2006/relationships/hyperlink" Target="https://arxiv.org/search/q-bio?searchtype=author&amp;query=Christen%2C+J+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b="0" l="0" r="0" t="0"/>
          <a:stretch/>
        </p:blipFill>
        <p:spPr>
          <a:xfrm>
            <a:off x="0" y="874925"/>
            <a:ext cx="9144000" cy="4268575"/>
          </a:xfrm>
          <a:prstGeom prst="rect">
            <a:avLst/>
          </a:prstGeom>
          <a:noFill/>
          <a:ln>
            <a:noFill/>
          </a:ln>
          <a:effectLst>
            <a:outerShdw blurRad="57150" rotWithShape="0" algn="bl" dir="5400000" dist="19050">
              <a:srgbClr val="000000">
                <a:alpha val="49803"/>
              </a:srgbClr>
            </a:outerShdw>
          </a:effectLst>
        </p:spPr>
      </p:pic>
      <p:cxnSp>
        <p:nvCxnSpPr>
          <p:cNvPr id="91" name="Google Shape;91;p14"/>
          <p:cNvCxnSpPr/>
          <p:nvPr/>
        </p:nvCxnSpPr>
        <p:spPr>
          <a:xfrm>
            <a:off x="773000" y="762275"/>
            <a:ext cx="0" cy="756300"/>
          </a:xfrm>
          <a:prstGeom prst="straightConnector1">
            <a:avLst/>
          </a:prstGeom>
          <a:noFill/>
          <a:ln cap="flat" cmpd="sng" w="9525">
            <a:solidFill>
              <a:srgbClr val="FFFFFF"/>
            </a:solidFill>
            <a:prstDash val="solid"/>
            <a:round/>
            <a:headEnd len="sm" w="sm" type="none"/>
            <a:tailEnd len="sm" w="sm" type="none"/>
          </a:ln>
        </p:spPr>
      </p:cxnSp>
      <p:sp>
        <p:nvSpPr>
          <p:cNvPr id="92" name="Google Shape;92;p14"/>
          <p:cNvSpPr txBox="1"/>
          <p:nvPr/>
        </p:nvSpPr>
        <p:spPr>
          <a:xfrm>
            <a:off x="816825" y="1736550"/>
            <a:ext cx="7211400" cy="16704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3600"/>
              <a:buFont typeface="Arial"/>
              <a:buNone/>
            </a:pPr>
            <a:r>
              <a:rPr b="0" i="0" lang="en" sz="3600" u="none" cap="none" strike="noStrike">
                <a:solidFill>
                  <a:srgbClr val="990000"/>
                </a:solidFill>
                <a:latin typeface="Montserrat Light"/>
                <a:ea typeface="Montserrat Light"/>
                <a:cs typeface="Montserrat Light"/>
                <a:sym typeface="Montserrat Light"/>
              </a:rPr>
              <a:t>Tiempo de atención hospitalaria ante Covid-19 </a:t>
            </a:r>
            <a:endParaRPr b="0" i="0" sz="3600" u="none" cap="none" strike="noStrike">
              <a:solidFill>
                <a:srgbClr val="990000"/>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a:t>
            </a:r>
            <a:r>
              <a:rPr lang="en" sz="1000">
                <a:solidFill>
                  <a:schemeClr val="dk1"/>
                </a:solidFill>
                <a:latin typeface="Montserrat SemiBold"/>
                <a:ea typeface="Montserrat SemiBold"/>
                <a:cs typeface="Montserrat SemiBold"/>
                <a:sym typeface="Montserrat SemiBold"/>
              </a:rPr>
              <a:t>cuantiles</a:t>
            </a:r>
            <a:r>
              <a:rPr b="0" i="0" lang="en" sz="1000" u="none" cap="none" strike="noStrike">
                <a:solidFill>
                  <a:schemeClr val="dk1"/>
                </a:solidFill>
                <a:latin typeface="Montserrat SemiBold"/>
                <a:ea typeface="Montserrat SemiBold"/>
                <a:cs typeface="Montserrat SemiBold"/>
                <a:sym typeface="Montserrat SemiBold"/>
              </a:rPr>
              <a:t>)</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pic>
        <p:nvPicPr>
          <p:cNvPr id="142" name="Google Shape;142;p23"/>
          <p:cNvPicPr preferRelativeResize="0"/>
          <p:nvPr/>
        </p:nvPicPr>
        <p:blipFill>
          <a:blip r:embed="rId3">
            <a:alphaModFix/>
          </a:blip>
          <a:stretch>
            <a:fillRect/>
          </a:stretch>
        </p:blipFill>
        <p:spPr>
          <a:xfrm>
            <a:off x="3164691" y="837038"/>
            <a:ext cx="5980175" cy="430572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Representa e</a:t>
            </a:r>
            <a:r>
              <a:rPr b="0" i="0" lang="en" sz="1100" u="none" cap="none" strike="noStrike">
                <a:solidFill>
                  <a:schemeClr val="dk1"/>
                </a:solidFill>
                <a:latin typeface="Montserrat"/>
                <a:ea typeface="Montserrat"/>
                <a:cs typeface="Montserrat"/>
                <a:sym typeface="Montserrat"/>
              </a:rPr>
              <a:t>l número de días entre el ingreso de un paciente positivo a COVID a una unidad de salud</a:t>
            </a:r>
            <a:r>
              <a:rPr b="1" i="0" lang="en" sz="1100" u="none" cap="none" strike="noStrike">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y la fecha en que es dado de alta.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a:t>
            </a:r>
            <a:r>
              <a:rPr lang="en" sz="1100">
                <a:solidFill>
                  <a:schemeClr val="dk1"/>
                </a:solidFill>
                <a:latin typeface="Montserrat"/>
                <a:ea typeface="Montserrat"/>
                <a:cs typeface="Montserrat"/>
                <a:sym typeface="Montserrat"/>
              </a:rPr>
              <a:t> tiempo </a:t>
            </a:r>
            <a:r>
              <a:rPr b="0" i="0" lang="en" sz="1100" u="none" cap="none" strike="noStrike">
                <a:solidFill>
                  <a:schemeClr val="dk1"/>
                </a:solidFill>
                <a:latin typeface="Montserrat"/>
                <a:ea typeface="Montserrat"/>
                <a:cs typeface="Montserrat"/>
                <a:sym typeface="Montserrat"/>
              </a:rPr>
              <a:t>promedio de estancia </a:t>
            </a:r>
            <a:r>
              <a:rPr lang="en" sz="1100">
                <a:solidFill>
                  <a:schemeClr val="dk1"/>
                </a:solidFill>
                <a:latin typeface="Montserrat"/>
                <a:ea typeface="Montserrat"/>
                <a:cs typeface="Montserrat"/>
                <a:sym typeface="Montserrat"/>
              </a:rPr>
              <a:t>de</a:t>
            </a:r>
            <a:r>
              <a:rPr b="0" i="0" lang="en" sz="1100" u="none" cap="none" strike="noStrike">
                <a:solidFill>
                  <a:schemeClr val="dk1"/>
                </a:solidFill>
                <a:latin typeface="Montserrat"/>
                <a:ea typeface="Montserrat"/>
                <a:cs typeface="Montserrat"/>
                <a:sym typeface="Montserrat"/>
              </a:rPr>
              <a:t> los pacientes COVID hospitalizados.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00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0000"/>
              </a:highlight>
              <a:latin typeface="Montserrat"/>
              <a:ea typeface="Montserrat"/>
              <a:cs typeface="Montserrat"/>
              <a:sym typeface="Montserrat"/>
            </a:endParaRPr>
          </a:p>
        </p:txBody>
      </p:sp>
      <p:pic>
        <p:nvPicPr>
          <p:cNvPr id="148" name="Google Shape;148;p24"/>
          <p:cNvPicPr preferRelativeResize="0"/>
          <p:nvPr/>
        </p:nvPicPr>
        <p:blipFill>
          <a:blip r:embed="rId3">
            <a:alphaModFix/>
          </a:blip>
          <a:stretch>
            <a:fillRect/>
          </a:stretch>
        </p:blipFill>
        <p:spPr>
          <a:xfrm>
            <a:off x="3164691" y="837038"/>
            <a:ext cx="5980175" cy="430572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Representa el número de días entre el ingreso de un paciente positivo a COVID a una unidad de salud</a:t>
            </a:r>
            <a:r>
              <a:rPr b="1" lang="en" sz="1100">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y la fecha en que es dado de alta.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de los pacientes COVID hospitalizados.</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p:txBody>
      </p:sp>
      <p:pic>
        <p:nvPicPr>
          <p:cNvPr id="154" name="Google Shape;154;p25"/>
          <p:cNvPicPr preferRelativeResize="0"/>
          <p:nvPr/>
        </p:nvPicPr>
        <p:blipFill>
          <a:blip r:embed="rId3">
            <a:alphaModFix/>
          </a:blip>
          <a:stretch>
            <a:fillRect/>
          </a:stretch>
        </p:blipFill>
        <p:spPr>
          <a:xfrm>
            <a:off x="3164691" y="837038"/>
            <a:ext cx="5980175" cy="430572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a:t>
            </a:r>
            <a:r>
              <a:rPr lang="en" sz="1200">
                <a:solidFill>
                  <a:schemeClr val="dk1"/>
                </a:solidFill>
                <a:latin typeface="Montserrat Light"/>
                <a:ea typeface="Montserrat Light"/>
                <a:cs typeface="Montserrat Light"/>
                <a:sym typeface="Montserrat Light"/>
              </a:rPr>
              <a:t>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 </a:t>
            </a:r>
            <a:r>
              <a:rPr lang="en" sz="1100">
                <a:solidFill>
                  <a:schemeClr val="dk1"/>
                </a:solidFill>
                <a:latin typeface="Montserrat"/>
                <a:ea typeface="Montserrat"/>
                <a:cs typeface="Montserrat"/>
                <a:sym typeface="Montserrat"/>
              </a:rPr>
              <a:t>tiempo</a:t>
            </a:r>
            <a:r>
              <a:rPr b="0" i="0" lang="en" sz="1100" u="none" cap="none" strike="noStrike">
                <a:solidFill>
                  <a:schemeClr val="dk1"/>
                </a:solidFill>
                <a:latin typeface="Montserrat"/>
                <a:ea typeface="Montserrat"/>
                <a:cs typeface="Montserrat"/>
                <a:sym typeface="Montserrat"/>
              </a:rPr>
              <a:t> promedio de estancia hospitalaria de los pacientes COVID que fallecen.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variable puede estar relacionada con </a:t>
            </a:r>
            <a:r>
              <a:rPr lang="en" sz="1100">
                <a:solidFill>
                  <a:schemeClr val="dk1"/>
                </a:solidFill>
                <a:latin typeface="Montserrat"/>
                <a:ea typeface="Montserrat"/>
                <a:cs typeface="Montserrat"/>
                <a:sym typeface="Montserrat"/>
              </a:rPr>
              <a:t>características como </a:t>
            </a:r>
            <a:r>
              <a:rPr b="0" i="0" lang="en" sz="1100" u="none" cap="none" strike="noStrike">
                <a:solidFill>
                  <a:schemeClr val="dk1"/>
                </a:solidFill>
                <a:latin typeface="Montserrat"/>
                <a:ea typeface="Montserrat"/>
                <a:cs typeface="Montserrat"/>
                <a:sym typeface="Montserrat"/>
              </a:rPr>
              <a:t>el estado de salud del paciente</a:t>
            </a:r>
            <a:r>
              <a:rPr lang="en" sz="1100">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accesibilidad </a:t>
            </a:r>
            <a:r>
              <a:rPr lang="en" sz="1100">
                <a:solidFill>
                  <a:schemeClr val="dk1"/>
                </a:solidFill>
                <a:latin typeface="Montserrat"/>
                <a:ea typeface="Montserrat"/>
                <a:cs typeface="Montserrat"/>
                <a:sym typeface="Montserrat"/>
              </a:rPr>
              <a:t>e</a:t>
            </a:r>
            <a:r>
              <a:rPr b="0" i="0" lang="en" sz="1100" u="none" cap="none" strike="noStrike">
                <a:solidFill>
                  <a:schemeClr val="dk1"/>
                </a:solidFill>
                <a:latin typeface="Montserrat"/>
                <a:ea typeface="Montserrat"/>
                <a:cs typeface="Montserrat"/>
                <a:sym typeface="Montserrat"/>
              </a:rPr>
              <a:t>  infraestructur</a:t>
            </a:r>
            <a:r>
              <a:rPr lang="en" sz="1100">
                <a:solidFill>
                  <a:schemeClr val="dk1"/>
                </a:solidFill>
                <a:latin typeface="Montserrat"/>
                <a:ea typeface="Montserrat"/>
                <a:cs typeface="Montserrat"/>
                <a:sym typeface="Montserrat"/>
              </a:rPr>
              <a: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pic>
        <p:nvPicPr>
          <p:cNvPr id="160" name="Google Shape;160;p26"/>
          <p:cNvPicPr preferRelativeResize="0"/>
          <p:nvPr/>
        </p:nvPicPr>
        <p:blipFill>
          <a:blip r:embed="rId3">
            <a:alphaModFix/>
          </a:blip>
          <a:stretch>
            <a:fillRect/>
          </a:stretch>
        </p:blipFill>
        <p:spPr>
          <a:xfrm>
            <a:off x="3164691" y="837038"/>
            <a:ext cx="5980175" cy="430572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7"/>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hospitalaria de los pacientes COVID que fallecen.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pic>
        <p:nvPicPr>
          <p:cNvPr id="166" name="Google Shape;166;p27"/>
          <p:cNvPicPr preferRelativeResize="0"/>
          <p:nvPr/>
        </p:nvPicPr>
        <p:blipFill>
          <a:blip r:embed="rId3">
            <a:alphaModFix/>
          </a:blip>
          <a:stretch>
            <a:fillRect/>
          </a:stretch>
        </p:blipFill>
        <p:spPr>
          <a:xfrm>
            <a:off x="3164700" y="837038"/>
            <a:ext cx="5980175" cy="430572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8"/>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a:t>
            </a:r>
            <a:r>
              <a:rPr lang="en" sz="1100">
                <a:solidFill>
                  <a:schemeClr val="dk1"/>
                </a:solidFill>
                <a:latin typeface="Montserrat"/>
                <a:ea typeface="Montserrat"/>
                <a:cs typeface="Montserrat"/>
                <a:sym typeface="Montserrat"/>
              </a:rPr>
              <a:t>en la </a:t>
            </a:r>
            <a:r>
              <a:rPr b="0" i="0" lang="en" sz="1100" u="none" cap="none" strike="noStrike">
                <a:solidFill>
                  <a:schemeClr val="dk1"/>
                </a:solidFill>
                <a:latin typeface="Montserrat"/>
                <a:ea typeface="Montserrat"/>
                <a:cs typeface="Montserrat"/>
                <a:sym typeface="Montserrat"/>
              </a:rPr>
              <a:t>obtención de resultados en las unidades de salud que atienden pacientes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los resultados se confirmaron después de </a:t>
            </a:r>
            <a:r>
              <a:rPr lang="en" sz="1000">
                <a:solidFill>
                  <a:schemeClr val="dk1"/>
                </a:solidFill>
                <a:latin typeface="Montserrat"/>
                <a:ea typeface="Montserrat"/>
                <a:cs typeface="Montserrat"/>
                <a:sym typeface="Montserrat"/>
              </a:rPr>
              <a:t>la </a:t>
            </a:r>
            <a:r>
              <a:rPr b="0" i="0" lang="en" sz="1000" u="none" cap="none" strike="noStrike">
                <a:solidFill>
                  <a:schemeClr val="dk1"/>
                </a:solidFill>
                <a:latin typeface="Montserrat"/>
                <a:ea typeface="Montserrat"/>
                <a:cs typeface="Montserrat"/>
                <a:sym typeface="Montserrat"/>
              </a:rPr>
              <a:t>alta hospitalaria.</a:t>
            </a:r>
            <a:endParaRPr b="0" i="0" sz="1000" u="none" cap="none" strike="noStrike">
              <a:solidFill>
                <a:schemeClr val="dk1"/>
              </a:solidFill>
              <a:latin typeface="Montserrat"/>
              <a:ea typeface="Montserrat"/>
              <a:cs typeface="Montserrat"/>
              <a:sym typeface="Montserrat"/>
            </a:endParaRPr>
          </a:p>
        </p:txBody>
      </p:sp>
      <p:pic>
        <p:nvPicPr>
          <p:cNvPr id="172" name="Google Shape;172;p28"/>
          <p:cNvPicPr preferRelativeResize="0"/>
          <p:nvPr/>
        </p:nvPicPr>
        <p:blipFill>
          <a:blip r:embed="rId3">
            <a:alphaModFix/>
          </a:blip>
          <a:stretch>
            <a:fillRect/>
          </a:stretch>
        </p:blipFill>
        <p:spPr>
          <a:xfrm>
            <a:off x="3164691" y="837038"/>
            <a:ext cx="5980175" cy="430572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9"/>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pic>
        <p:nvPicPr>
          <p:cNvPr id="178" name="Google Shape;178;p29"/>
          <p:cNvPicPr preferRelativeResize="0"/>
          <p:nvPr/>
        </p:nvPicPr>
        <p:blipFill>
          <a:blip r:embed="rId3">
            <a:alphaModFix/>
          </a:blip>
          <a:stretch>
            <a:fillRect/>
          </a:stretch>
        </p:blipFill>
        <p:spPr>
          <a:xfrm>
            <a:off x="3164691" y="837038"/>
            <a:ext cx="5980175" cy="430572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a:t>
            </a:r>
            <a:r>
              <a:rPr b="0" i="0" lang="en" sz="1200" u="none" cap="none" strike="noStrike">
                <a:solidFill>
                  <a:schemeClr val="dk1"/>
                </a:solidFill>
                <a:latin typeface="Montserrat Light"/>
                <a:ea typeface="Montserrat Light"/>
                <a:cs typeface="Montserrat Light"/>
                <a:sym typeface="Montserrat Light"/>
              </a:rPr>
              <a:t>DEFUNCI</a:t>
            </a:r>
            <a:r>
              <a:rPr lang="en" sz="1200">
                <a:solidFill>
                  <a:schemeClr val="dk1"/>
                </a:solidFill>
                <a:latin typeface="Montserrat Light"/>
                <a:ea typeface="Montserrat Light"/>
                <a:cs typeface="Montserrat Light"/>
                <a:sym typeface="Montserrat Light"/>
              </a:rPr>
              <a:t>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el resultado se </a:t>
            </a:r>
            <a:r>
              <a:rPr lang="en" sz="1000">
                <a:solidFill>
                  <a:schemeClr val="dk1"/>
                </a:solidFill>
                <a:latin typeface="Montserrat"/>
                <a:ea typeface="Montserrat"/>
                <a:cs typeface="Montserrat"/>
                <a:sym typeface="Montserrat"/>
              </a:rPr>
              <a:t>confirmó</a:t>
            </a:r>
            <a:r>
              <a:rPr b="0" i="0" lang="en" sz="1000" u="none" cap="none" strike="noStrike">
                <a:solidFill>
                  <a:schemeClr val="dk1"/>
                </a:solidFill>
                <a:latin typeface="Montserrat"/>
                <a:ea typeface="Montserrat"/>
                <a:cs typeface="Montserrat"/>
                <a:sym typeface="Montserrat"/>
              </a:rPr>
              <a:t> después del fallecimiento del paciente.</a:t>
            </a:r>
            <a:endParaRPr b="0" i="0" sz="1000" u="none" cap="none" strike="noStrike">
              <a:solidFill>
                <a:schemeClr val="dk1"/>
              </a:solidFill>
              <a:latin typeface="Montserrat"/>
              <a:ea typeface="Montserrat"/>
              <a:cs typeface="Montserrat"/>
              <a:sym typeface="Montserrat"/>
            </a:endParaRPr>
          </a:p>
        </p:txBody>
      </p:sp>
      <p:pic>
        <p:nvPicPr>
          <p:cNvPr id="184" name="Google Shape;184;p30"/>
          <p:cNvPicPr preferRelativeResize="0"/>
          <p:nvPr/>
        </p:nvPicPr>
        <p:blipFill>
          <a:blip r:embed="rId3">
            <a:alphaModFix/>
          </a:blip>
          <a:stretch>
            <a:fillRect/>
          </a:stretch>
        </p:blipFill>
        <p:spPr>
          <a:xfrm>
            <a:off x="3164691" y="837038"/>
            <a:ext cx="5980175" cy="430572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1"/>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a:solidFill>
                <a:schemeClr val="dk1"/>
              </a:solidFill>
              <a:latin typeface="Montserrat"/>
              <a:ea typeface="Montserrat"/>
              <a:cs typeface="Montserrat"/>
              <a:sym typeface="Montserrat"/>
            </a:endParaRPr>
          </a:p>
        </p:txBody>
      </p:sp>
      <p:pic>
        <p:nvPicPr>
          <p:cNvPr id="190" name="Google Shape;190;p31"/>
          <p:cNvPicPr preferRelativeResize="0"/>
          <p:nvPr/>
        </p:nvPicPr>
        <p:blipFill>
          <a:blip r:embed="rId3">
            <a:alphaModFix/>
          </a:blip>
          <a:stretch>
            <a:fillRect/>
          </a:stretch>
        </p:blipFill>
        <p:spPr>
          <a:xfrm>
            <a:off x="3164700" y="837038"/>
            <a:ext cx="5980175" cy="430572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2"/>
          <p:cNvSpPr txBox="1"/>
          <p:nvPr>
            <p:ph idx="1" type="body"/>
          </p:nvPr>
        </p:nvSpPr>
        <p:spPr>
          <a:xfrm>
            <a:off x="311700" y="1152475"/>
            <a:ext cx="8542500" cy="3416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t/>
            </a:r>
            <a:endParaRPr sz="1100">
              <a:latin typeface="Montserrat"/>
              <a:ea typeface="Montserrat"/>
              <a:cs typeface="Montserrat"/>
              <a:sym typeface="Montserrat"/>
            </a:endParaRPr>
          </a:p>
          <a:p>
            <a:pPr indent="0" lvl="0" marL="0" rtl="0" algn="l">
              <a:lnSpc>
                <a:spcPct val="100000"/>
              </a:lnSpc>
              <a:spcBef>
                <a:spcPts val="1200"/>
              </a:spcBef>
              <a:spcAft>
                <a:spcPts val="0"/>
              </a:spcAft>
              <a:buSzPts val="3200"/>
              <a:buNone/>
            </a:pPr>
            <a:r>
              <a:t/>
            </a:r>
            <a:endParaRPr/>
          </a:p>
        </p:txBody>
      </p:sp>
      <p:sp>
        <p:nvSpPr>
          <p:cNvPr id="196" name="Google Shape;196;p32"/>
          <p:cNvSpPr txBox="1"/>
          <p:nvPr/>
        </p:nvSpPr>
        <p:spPr>
          <a:xfrm>
            <a:off x="233800" y="1119725"/>
            <a:ext cx="86205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II</a:t>
            </a:r>
            <a:endParaRPr i="0" sz="2600" u="none" cap="none" strike="noStrike">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idx="1" type="body"/>
          </p:nvPr>
        </p:nvSpPr>
        <p:spPr>
          <a:xfrm>
            <a:off x="156325" y="632475"/>
            <a:ext cx="8668800" cy="37149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a:t>
            </a:r>
            <a:r>
              <a:rPr lang="en" sz="1100">
                <a:latin typeface="Montserrat"/>
                <a:ea typeface="Montserrat"/>
                <a:cs typeface="Montserrat"/>
                <a:sym typeface="Montserrat"/>
              </a:rPr>
              <a:t>SARS-CoV-2</a:t>
            </a:r>
            <a:r>
              <a:rPr lang="en" sz="1100">
                <a:latin typeface="Montserrat"/>
                <a:ea typeface="Montserrat"/>
                <a:cs typeface="Montserrat"/>
                <a:sym typeface="Montserrat"/>
              </a:rPr>
              <a:t> así como la probabilidad de complicaciones en pacientes; que a su vez conlleven a un aumento en el requerimiento de cuidados intensivos y la saturación de las capacidades hospitalarias </a:t>
            </a:r>
            <a:r>
              <a:rPr baseline="30000" lang="en" sz="11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a:t>
            </a:r>
            <a:r>
              <a:rPr lang="en" sz="1100">
                <a:latin typeface="Montserrat"/>
                <a:ea typeface="Montserrat"/>
                <a:cs typeface="Montserrat"/>
                <a:sym typeface="Montserrat"/>
              </a:rPr>
              <a:t>en </a:t>
            </a:r>
            <a:r>
              <a:rPr lang="en" sz="1100">
                <a:latin typeface="Montserrat"/>
                <a:ea typeface="Montserrat"/>
                <a:cs typeface="Montserrat"/>
                <a:sym typeface="Montserrat"/>
              </a:rPr>
              <a:t>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a:t>
            </a:r>
            <a:r>
              <a:rPr lang="en" sz="1100">
                <a:solidFill>
                  <a:srgbClr val="000000"/>
                </a:solidFill>
                <a:latin typeface="Montserrat"/>
                <a:ea typeface="Montserrat"/>
                <a:cs typeface="Montserrat"/>
                <a:sym typeface="Montserrat"/>
              </a:rPr>
              <a:t>cuantificar</a:t>
            </a:r>
            <a:r>
              <a:rPr lang="en" sz="1100">
                <a:solidFill>
                  <a:srgbClr val="000000"/>
                </a:solidFill>
                <a:latin typeface="Montserrat"/>
                <a:ea typeface="Montserrat"/>
                <a:cs typeface="Montserrat"/>
                <a:sym typeface="Montserrat"/>
              </a:rPr>
              <a:t> tiempos de atención hospitalaria que reciben las personas con síntomas de COVID-19. Dichos indicadores son relativos a las siguientes características: accesibilidad al hospital, entrega de resultados y</a:t>
            </a:r>
            <a:r>
              <a:rPr lang="en" sz="1100">
                <a:solidFill>
                  <a:srgbClr val="000000"/>
                </a:solidFill>
                <a:latin typeface="Montserrat"/>
                <a:ea typeface="Montserrat"/>
                <a:cs typeface="Montserrat"/>
                <a:sym typeface="Montserrat"/>
              </a:rPr>
              <a:t> período de atención.</a:t>
            </a:r>
            <a:endParaRPr sz="1100">
              <a:solidFill>
                <a:srgbClr val="000000"/>
              </a:solidFill>
              <a:latin typeface="Montserrat"/>
              <a:ea typeface="Montserrat"/>
              <a:cs typeface="Montserrat"/>
              <a:sym typeface="Montserrat"/>
            </a:endParaRPr>
          </a:p>
          <a:p>
            <a:pPr indent="0" lvl="0" marL="0" rtl="0" algn="l">
              <a:lnSpc>
                <a:spcPct val="115000"/>
              </a:lnSpc>
              <a:spcBef>
                <a:spcPts val="300"/>
              </a:spcBef>
              <a:spcAft>
                <a:spcPts val="0"/>
              </a:spcAft>
              <a:buSzPts val="3200"/>
              <a:buNone/>
            </a:pPr>
            <a:r>
              <a:t/>
            </a:r>
            <a:endParaRPr sz="1100">
              <a:solidFill>
                <a:srgbClr val="000000"/>
              </a:solidFill>
              <a:latin typeface="Montserrat"/>
              <a:ea typeface="Montserrat"/>
              <a:cs typeface="Montserrat"/>
              <a:sym typeface="Montserrat"/>
            </a:endParaRPr>
          </a:p>
          <a:p>
            <a:pPr indent="-260350" lvl="0" marL="457200" rtl="0" algn="l">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i="1" lang="en" sz="500">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i="1" lang="en" sz="500">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indent="-266700" lvl="0" marL="457200" rtl="0" algn="l">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i="1" lang="en" sz="500">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indent="0" lvl="0" marL="0" rtl="0" algn="l">
              <a:lnSpc>
                <a:spcPct val="115000"/>
              </a:lnSpc>
              <a:spcBef>
                <a:spcPts val="300"/>
              </a:spcBef>
              <a:spcAft>
                <a:spcPts val="300"/>
              </a:spcAft>
              <a:buSzPts val="3200"/>
              <a:buNone/>
            </a:pPr>
            <a:r>
              <a:t/>
            </a: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r>
              <a:rPr b="0" i="0" lang="en" sz="1000" u="none" cap="none" strike="noStrike">
                <a:solidFill>
                  <a:schemeClr val="dk1"/>
                </a:solidFill>
                <a:latin typeface="Montserrat SemiBold"/>
                <a:ea typeface="Montserrat SemiBold"/>
                <a:cs typeface="Montserrat SemiBold"/>
                <a:sym typeface="Montserrat SemiBold"/>
              </a:rPr>
              <a:t>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la respuesta hospitalaria en pacientes ambulatorios.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a:t>
            </a:r>
            <a:r>
              <a:rPr lang="en" sz="1000">
                <a:solidFill>
                  <a:schemeClr val="dk1"/>
                </a:solidFill>
                <a:latin typeface="Montserrat"/>
                <a:ea typeface="Montserrat"/>
                <a:cs typeface="Montserrat"/>
                <a:sym typeface="Montserrat"/>
              </a:rPr>
              <a:t>L</a:t>
            </a:r>
            <a:r>
              <a:rPr b="0" i="0" lang="en" sz="1000" u="none" cap="none" strike="noStrike">
                <a:solidFill>
                  <a:schemeClr val="dk1"/>
                </a:solidFill>
                <a:latin typeface="Montserrat"/>
                <a:ea typeface="Montserrat"/>
                <a:cs typeface="Montserrat"/>
                <a:sym typeface="Montserrat"/>
              </a:rPr>
              <a:t>os valores negativos en esta variable indican que los resultado</a:t>
            </a:r>
            <a:r>
              <a:rPr lang="en" sz="1000">
                <a:solidFill>
                  <a:schemeClr val="dk1"/>
                </a:solidFill>
                <a:latin typeface="Montserrat"/>
                <a:ea typeface="Montserrat"/>
                <a:cs typeface="Montserrat"/>
                <a:sym typeface="Montserrat"/>
              </a:rPr>
              <a:t>s se obtuvieron </a:t>
            </a:r>
            <a:r>
              <a:rPr b="0" i="0" lang="en" sz="1000" u="none" cap="none" strike="noStrike">
                <a:solidFill>
                  <a:schemeClr val="dk1"/>
                </a:solidFill>
                <a:latin typeface="Montserrat"/>
                <a:ea typeface="Montserrat"/>
                <a:cs typeface="Montserrat"/>
                <a:sym typeface="Montserrat"/>
              </a:rPr>
              <a:t>antes de ingresar a la unidad de salud.</a:t>
            </a:r>
            <a:endParaRPr b="0" i="0" sz="1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p:txBody>
      </p:sp>
      <p:pic>
        <p:nvPicPr>
          <p:cNvPr id="202" name="Google Shape;202;p33"/>
          <p:cNvPicPr preferRelativeResize="0"/>
          <p:nvPr/>
        </p:nvPicPr>
        <p:blipFill>
          <a:blip r:embed="rId3">
            <a:alphaModFix/>
          </a:blip>
          <a:stretch>
            <a:fillRect/>
          </a:stretch>
        </p:blipFill>
        <p:spPr>
          <a:xfrm>
            <a:off x="3164700" y="837038"/>
            <a:ext cx="5980175" cy="430572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98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Se representa la dinámica s</a:t>
            </a:r>
            <a:r>
              <a:rPr b="0" i="0" lang="en" sz="1100" u="none" cap="none" strike="noStrike">
                <a:solidFill>
                  <a:schemeClr val="dk1"/>
                </a:solidFill>
                <a:latin typeface="Montserrat"/>
                <a:ea typeface="Montserrat"/>
                <a:cs typeface="Montserrat"/>
                <a:sym typeface="Montserrat"/>
              </a:rPr>
              <a:t>emanal</a:t>
            </a:r>
            <a:r>
              <a:rPr lang="en" sz="1100">
                <a:solidFill>
                  <a:schemeClr val="dk1"/>
                </a:solidFill>
                <a:latin typeface="Montserrat"/>
                <a:ea typeface="Montserrat"/>
                <a:cs typeface="Montserrat"/>
                <a:sym typeface="Montserrat"/>
              </a:rPr>
              <a:t> de la respuesta hospitalaria calculada a partir de</a:t>
            </a:r>
            <a:r>
              <a:rPr b="0" i="0" lang="en" sz="1100" u="none" cap="none" strike="noStrike">
                <a:solidFill>
                  <a:schemeClr val="dk1"/>
                </a:solidFill>
                <a:latin typeface="Montserrat"/>
                <a:ea typeface="Montserrat"/>
                <a:cs typeface="Montserrat"/>
                <a:sym typeface="Montserrat"/>
              </a:rPr>
              <a:t>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a:t>
            </a:r>
            <a:r>
              <a:rPr lang="en" sz="1100">
                <a:solidFill>
                  <a:schemeClr val="dk1"/>
                </a:solidFill>
                <a:latin typeface="Montserrat"/>
                <a:ea typeface="Montserrat"/>
                <a:cs typeface="Montserrat"/>
                <a:sym typeface="Montserrat"/>
              </a:rPr>
              <a:t>visualizar</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la </a:t>
            </a:r>
            <a:r>
              <a:rPr lang="en" sz="1100">
                <a:solidFill>
                  <a:schemeClr val="dk1"/>
                </a:solidFill>
                <a:latin typeface="Montserrat"/>
                <a:ea typeface="Montserrat"/>
                <a:cs typeface="Montserrat"/>
                <a:sym typeface="Montserrat"/>
              </a:rPr>
              <a:t>evolución</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de </a:t>
            </a:r>
            <a:r>
              <a:rPr b="0" i="0" lang="en" sz="1100" u="none" cap="none" strike="noStrike">
                <a:solidFill>
                  <a:schemeClr val="dk1"/>
                </a:solidFill>
                <a:latin typeface="Montserrat"/>
                <a:ea typeface="Montserrat"/>
                <a:cs typeface="Montserrat"/>
                <a:sym typeface="Montserrat"/>
              </a:rPr>
              <a:t>la respuesta hospitalaria </a:t>
            </a:r>
            <a:r>
              <a:rPr lang="en" sz="1100">
                <a:solidFill>
                  <a:schemeClr val="dk1"/>
                </a:solidFill>
                <a:latin typeface="Montserrat"/>
                <a:ea typeface="Montserrat"/>
                <a:cs typeface="Montserrat"/>
                <a:sym typeface="Montserrat"/>
              </a:rPr>
              <a:t>con respecto a </a:t>
            </a:r>
            <a:r>
              <a:rPr b="0" i="0" lang="en" sz="1100" u="none" cap="none" strike="noStrike">
                <a:solidFill>
                  <a:schemeClr val="dk1"/>
                </a:solidFill>
                <a:latin typeface="Montserrat"/>
                <a:ea typeface="Montserrat"/>
                <a:cs typeface="Montserrat"/>
                <a:sym typeface="Montserrat"/>
              </a:rPr>
              <a:t>p</a:t>
            </a:r>
            <a:r>
              <a:rPr lang="en" sz="1100">
                <a:solidFill>
                  <a:schemeClr val="dk1"/>
                </a:solidFill>
                <a:latin typeface="Montserrat"/>
                <a:ea typeface="Montserrat"/>
                <a:cs typeface="Montserrat"/>
                <a:sym typeface="Montserrat"/>
              </a:rPr>
              <a:t>ersonas ambulatorias </a:t>
            </a:r>
            <a:r>
              <a:rPr b="0" i="0" lang="en" sz="1100" u="none" cap="none" strike="noStrike">
                <a:solidFill>
                  <a:schemeClr val="dk1"/>
                </a:solidFill>
                <a:latin typeface="Montserrat"/>
                <a:ea typeface="Montserrat"/>
                <a:cs typeface="Montserrat"/>
                <a:sym typeface="Montserrat"/>
              </a:rPr>
              <a:t>durante la pandemia.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Se omiten las dos semanas más recientes debido al atraso en el registro de los datos</a:t>
            </a:r>
            <a:endParaRPr b="0" i="0" sz="1300" u="none" cap="none" strike="noStrike">
              <a:solidFill>
                <a:schemeClr val="dk1"/>
              </a:solidFill>
              <a:highlight>
                <a:srgbClr val="FFFF00"/>
              </a:highlight>
              <a:latin typeface="Montserrat"/>
              <a:ea typeface="Montserrat"/>
              <a:cs typeface="Montserrat"/>
              <a:sym typeface="Montserrat"/>
            </a:endParaRPr>
          </a:p>
        </p:txBody>
      </p:sp>
      <p:pic>
        <p:nvPicPr>
          <p:cNvPr id="208" name="Google Shape;208;p34"/>
          <p:cNvPicPr preferRelativeResize="0"/>
          <p:nvPr/>
        </p:nvPicPr>
        <p:blipFill>
          <a:blip r:embed="rId3">
            <a:alphaModFix/>
          </a:blip>
          <a:stretch>
            <a:fillRect/>
          </a:stretch>
        </p:blipFill>
        <p:spPr>
          <a:xfrm>
            <a:off x="3164700" y="837038"/>
            <a:ext cx="5980177" cy="43057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la respuesta hospitalaria en pacientes hospitalizados.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p:txBody>
      </p:sp>
      <p:pic>
        <p:nvPicPr>
          <p:cNvPr id="214" name="Google Shape;214;p35"/>
          <p:cNvPicPr preferRelativeResize="0"/>
          <p:nvPr/>
        </p:nvPicPr>
        <p:blipFill>
          <a:blip r:embed="rId3">
            <a:alphaModFix/>
          </a:blip>
          <a:stretch>
            <a:fillRect/>
          </a:stretch>
        </p:blipFill>
        <p:spPr>
          <a:xfrm>
            <a:off x="3164700" y="837038"/>
            <a:ext cx="5980175" cy="430572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6"/>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representa la dinámica semanal de la respuesta hospitalaria calculada a partir de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visualizar la evolución de la respuesta hospitalaria con respecto a personas hospitalizadas durante la pandemia.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Se omiten las dos semanas más recientes debido al atraso en el registro de los datos</a:t>
            </a:r>
            <a:endParaRPr sz="1100">
              <a:solidFill>
                <a:schemeClr val="dk1"/>
              </a:solidFill>
              <a:latin typeface="Montserrat"/>
              <a:ea typeface="Montserrat"/>
              <a:cs typeface="Montserrat"/>
              <a:sym typeface="Montserrat"/>
            </a:endParaRPr>
          </a:p>
        </p:txBody>
      </p:sp>
      <p:pic>
        <p:nvPicPr>
          <p:cNvPr id="220" name="Google Shape;220;p36"/>
          <p:cNvPicPr preferRelativeResize="0"/>
          <p:nvPr/>
        </p:nvPicPr>
        <p:blipFill>
          <a:blip r:embed="rId3">
            <a:alphaModFix/>
          </a:blip>
          <a:stretch>
            <a:fillRect/>
          </a:stretch>
        </p:blipFill>
        <p:spPr>
          <a:xfrm>
            <a:off x="3164700" y="837025"/>
            <a:ext cx="5980177" cy="43057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txBox="1"/>
          <p:nvPr>
            <p:ph idx="1" type="body"/>
          </p:nvPr>
        </p:nvSpPr>
        <p:spPr>
          <a:xfrm>
            <a:off x="0" y="875050"/>
            <a:ext cx="9144000" cy="42684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a:t>
            </a:r>
            <a:r>
              <a:rPr lang="en" sz="1100">
                <a:latin typeface="Montserrat"/>
                <a:ea typeface="Montserrat"/>
                <a:cs typeface="Montserrat"/>
                <a:sym typeface="Montserrat"/>
              </a:rPr>
              <a:t>odos los pacientes que presentaron síntomas de COVID-19</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idx="1" type="body"/>
          </p:nvPr>
        </p:nvSpPr>
        <p:spPr>
          <a:xfrm>
            <a:off x="0" y="877825"/>
            <a:ext cx="9144000" cy="42657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a:t>
            </a:r>
            <a:r>
              <a:rPr lang="en" sz="1100">
                <a:latin typeface="Montserrat"/>
                <a:ea typeface="Montserrat"/>
                <a:cs typeface="Montserrat"/>
                <a:sym typeface="Montserrat"/>
              </a:rPr>
              <a:t>evalúe</a:t>
            </a:r>
            <a:r>
              <a:rPr lang="en" sz="1100">
                <a:latin typeface="Montserrat"/>
                <a:ea typeface="Montserrat"/>
                <a:cs typeface="Montserrat"/>
                <a:sym typeface="Montserrat"/>
              </a:rPr>
              <a:t> a los municipios con pocos casos.</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baseline="30000" lang="en" sz="11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b="1" lang="en" sz="1100">
                <a:latin typeface="Montserrat"/>
                <a:ea typeface="Montserrat"/>
                <a:cs typeface="Montserrat"/>
                <a:sym typeface="Montserrat"/>
              </a:rPr>
              <a:t>FUENTES</a:t>
            </a:r>
            <a:endParaRPr b="1"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a:t>
            </a:r>
            <a:r>
              <a:rPr lang="en" sz="1100">
                <a:latin typeface="Montserrat"/>
                <a:ea typeface="Montserrat"/>
                <a:cs typeface="Montserrat"/>
                <a:sym typeface="Montserrat"/>
              </a:rPr>
              <a:t>220316</a:t>
            </a:r>
            <a:r>
              <a:rPr lang="en" sz="1100">
                <a:latin typeface="Montserrat"/>
                <a:ea typeface="Montserrat"/>
                <a:cs typeface="Montserrat"/>
                <a:sym typeface="Montserrat"/>
              </a:rPr>
              <a:t>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indent="0" lvl="0" marL="0" rtl="0" algn="l">
              <a:lnSpc>
                <a:spcPct val="115000"/>
              </a:lnSpc>
              <a:spcBef>
                <a:spcPts val="300"/>
              </a:spcBef>
              <a:spcAft>
                <a:spcPts val="0"/>
              </a:spcAft>
              <a:buNone/>
            </a:pPr>
            <a:r>
              <a:t/>
            </a:r>
            <a:endParaRPr sz="600">
              <a:latin typeface="Montserrat"/>
              <a:ea typeface="Montserrat"/>
              <a:cs typeface="Montserrat"/>
              <a:sym typeface="Montserrat"/>
            </a:endParaRPr>
          </a:p>
          <a:p>
            <a:pPr indent="-266700" lvl="0" marL="457200" rtl="0" algn="l">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rgbClr val="000000"/>
                </a:solidFill>
                <a:uFill>
                  <a:noFill/>
                </a:uFill>
                <a:latin typeface="Montserrat"/>
                <a:ea typeface="Montserrat"/>
                <a:cs typeface="Montserrat"/>
                <a:sym typeface="Montserrat"/>
                <a:hlinkClick r:id="rId3">
                  <a:extLst>
                    <a:ext uri="{A12FA001-AC4F-418D-AE19-62706E023703}">
                      <ahyp:hlinkClr val="tx"/>
                    </a:ext>
                  </a:extLst>
                </a:hlinkClick>
              </a:rPr>
              <a:t>Marcos A. Capistran</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4">
                  <a:extLst>
                    <a:ext uri="{A12FA001-AC4F-418D-AE19-62706E023703}">
                      <ahyp:hlinkClr val="tx"/>
                    </a:ext>
                  </a:extLst>
                </a:hlinkClick>
              </a:rPr>
              <a:t> Antonio Capella</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5">
                  <a:extLst>
                    <a:ext uri="{A12FA001-AC4F-418D-AE19-62706E023703}">
                      <ahyp:hlinkClr val="tx"/>
                    </a:ext>
                  </a:extLst>
                </a:hlinkClick>
              </a:rPr>
              <a:t> J. Andres Christen</a:t>
            </a:r>
            <a:r>
              <a:rPr lang="en" sz="600">
                <a:solidFill>
                  <a:srgbClr val="000000"/>
                </a:solidFill>
                <a:latin typeface="Montserrat"/>
                <a:ea typeface="Montserrat"/>
                <a:cs typeface="Montserrat"/>
                <a:sym typeface="Montserrat"/>
              </a:rPr>
              <a:t> </a:t>
            </a:r>
            <a:r>
              <a:rPr lang="en" sz="600">
                <a:solidFill>
                  <a:srgbClr val="000000"/>
                </a:solidFill>
                <a:latin typeface="Montserrat"/>
                <a:ea typeface="Montserrat"/>
                <a:cs typeface="Montserrat"/>
                <a:sym typeface="Montserrat"/>
              </a:rPr>
              <a:t>(</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ph idx="1" type="body"/>
          </p:nvPr>
        </p:nvSpPr>
        <p:spPr>
          <a:xfrm>
            <a:off x="0" y="997775"/>
            <a:ext cx="9144000" cy="41457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SzPts val="3200"/>
              <a:buNone/>
            </a:pPr>
            <a:r>
              <a:rPr lang="en" sz="2600">
                <a:solidFill>
                  <a:srgbClr val="000000"/>
                </a:solidFill>
                <a:latin typeface="Montserrat"/>
                <a:ea typeface="Montserrat"/>
                <a:cs typeface="Montserrat"/>
                <a:sym typeface="Montserrat"/>
              </a:rPr>
              <a:t>Nota metodológica</a:t>
            </a:r>
            <a:endParaRPr sz="1500">
              <a:latin typeface="Montserrat"/>
              <a:ea typeface="Montserrat"/>
              <a:cs typeface="Montserrat"/>
              <a:sym typeface="Montserrat"/>
            </a:endParaRPr>
          </a:p>
          <a:p>
            <a:pPr indent="0" lvl="0" marL="0" rtl="0" algn="l">
              <a:lnSpc>
                <a:spcPct val="115000"/>
              </a:lnSpc>
              <a:spcBef>
                <a:spcPts val="0"/>
              </a:spcBef>
              <a:spcAft>
                <a:spcPts val="0"/>
              </a:spcAft>
              <a:buNone/>
            </a:pPr>
            <a:r>
              <a:t/>
            </a:r>
            <a:endParaRPr sz="850">
              <a:latin typeface="Montserrat"/>
              <a:ea typeface="Montserrat"/>
              <a:cs typeface="Montserrat"/>
              <a:sym typeface="Montserrat"/>
            </a:endParaRPr>
          </a:p>
          <a:p>
            <a:pPr indent="0" lvl="0" marL="0" rtl="0" algn="l">
              <a:lnSpc>
                <a:spcPct val="115000"/>
              </a:lnSpc>
              <a:spcBef>
                <a:spcPts val="0"/>
              </a:spcBef>
              <a:spcAft>
                <a:spcPts val="0"/>
              </a:spcAft>
              <a:buNone/>
            </a:pPr>
            <a:r>
              <a:t/>
            </a:r>
            <a:endParaRPr sz="850">
              <a:latin typeface="Montserrat"/>
              <a:ea typeface="Montserrat"/>
              <a:cs typeface="Montserrat"/>
              <a:sym typeface="Montserrat"/>
            </a:endParaRPr>
          </a:p>
          <a:p>
            <a:pPr indent="0" lvl="0" marL="0" rtl="0" algn="l">
              <a:lnSpc>
                <a:spcPct val="115000"/>
              </a:lnSpc>
              <a:spcBef>
                <a:spcPts val="0"/>
              </a:spcBef>
              <a:spcAft>
                <a:spcPts val="0"/>
              </a:spcAft>
              <a:buNone/>
            </a:pPr>
            <a:r>
              <a:rPr b="1" lang="en" sz="1100">
                <a:solidFill>
                  <a:srgbClr val="000000"/>
                </a:solidFill>
                <a:latin typeface="Montserrat"/>
                <a:ea typeface="Montserrat"/>
                <a:cs typeface="Montserrat"/>
                <a:sym typeface="Montserrat"/>
              </a:rPr>
              <a:t>PERIODICIDAD</a:t>
            </a:r>
            <a:endParaRPr sz="850">
              <a:latin typeface="Montserrat"/>
              <a:ea typeface="Montserrat"/>
              <a:cs typeface="Montserrat"/>
              <a:sym typeface="Montserrat"/>
            </a:endParaRPr>
          </a:p>
          <a:p>
            <a:pPr indent="0" lvl="0" marL="0" rtl="0" algn="just">
              <a:lnSpc>
                <a:spcPct val="115000"/>
              </a:lnSpc>
              <a:spcBef>
                <a:spcPts val="300"/>
              </a:spcBef>
              <a:spcAft>
                <a:spcPts val="0"/>
              </a:spcAft>
              <a:buNone/>
            </a:pPr>
            <a:r>
              <a:rPr lang="en" sz="1100">
                <a:latin typeface="Montserrat"/>
                <a:ea typeface="Montserrat"/>
                <a:cs typeface="Montserrat"/>
                <a:sym typeface="Montserrat"/>
              </a:rPr>
              <a:t>Con el fin de mostrar información que refleje con mayor precisión la demanda actual de servicios de atención hospitalaria para pacientes con COVID-19, a partir del 16 de marzo del 2022, la periodicidad del reporte de "Tiempos de Atención Hospitalaria" se modifica con base en el "Reporte Semanal de Tendencias de Curvas Epidémicas de Casos Nuevos del Síndrome COVID-19"</a:t>
            </a:r>
            <a:r>
              <a:rPr baseline="30000" lang="en" sz="1100">
                <a:latin typeface="Montserrat"/>
                <a:ea typeface="Montserrat"/>
                <a:cs typeface="Montserrat"/>
                <a:sym typeface="Montserrat"/>
              </a:rPr>
              <a:t>4</a:t>
            </a:r>
            <a:r>
              <a:rPr lang="en" sz="1100">
                <a:latin typeface="Montserrat"/>
                <a:ea typeface="Montserrat"/>
                <a:cs typeface="Montserrat"/>
                <a:sym typeface="Montserrat"/>
              </a:rPr>
              <a:t> a nivel nacional respecto a la Tendencia de casos nuevos de síndrome COVID-19: </a:t>
            </a:r>
            <a:endParaRPr sz="1100">
              <a:latin typeface="Montserrat"/>
              <a:ea typeface="Montserrat"/>
              <a:cs typeface="Montserrat"/>
              <a:sym typeface="Montserrat"/>
            </a:endParaRPr>
          </a:p>
          <a:p>
            <a:pPr indent="0" lvl="0" marL="0" rtl="0" algn="just">
              <a:lnSpc>
                <a:spcPct val="115000"/>
              </a:lnSpc>
              <a:spcBef>
                <a:spcPts val="300"/>
              </a:spcBef>
              <a:spcAft>
                <a:spcPts val="0"/>
              </a:spcAft>
              <a:buNone/>
            </a:pPr>
            <a:r>
              <a:t/>
            </a:r>
            <a:endParaRPr sz="1100">
              <a:latin typeface="Montserrat"/>
              <a:ea typeface="Montserrat"/>
              <a:cs typeface="Montserrat"/>
              <a:sym typeface="Montserrat"/>
            </a:endParaRPr>
          </a:p>
          <a:p>
            <a:pPr indent="0" lvl="0" marL="0" rtl="0" algn="just">
              <a:lnSpc>
                <a:spcPct val="115000"/>
              </a:lnSpc>
              <a:spcBef>
                <a:spcPts val="300"/>
              </a:spcBef>
              <a:spcAft>
                <a:spcPts val="0"/>
              </a:spcAft>
              <a:buNone/>
            </a:pPr>
            <a:r>
              <a:t/>
            </a:r>
            <a:endParaRPr sz="1100">
              <a:latin typeface="Montserrat"/>
              <a:ea typeface="Montserrat"/>
              <a:cs typeface="Montserrat"/>
              <a:sym typeface="Montserrat"/>
            </a:endParaRPr>
          </a:p>
          <a:p>
            <a:pPr indent="-298450" lvl="0" marL="457200" rtl="0" algn="just">
              <a:lnSpc>
                <a:spcPct val="115000"/>
              </a:lnSpc>
              <a:spcBef>
                <a:spcPts val="300"/>
              </a:spcBef>
              <a:spcAft>
                <a:spcPts val="0"/>
              </a:spcAft>
              <a:buSzPts val="1100"/>
              <a:buFont typeface="Montserrat"/>
              <a:buAutoNum type="arabicPeriod"/>
            </a:pPr>
            <a:r>
              <a:rPr lang="en" sz="1100">
                <a:latin typeface="Montserrat"/>
                <a:ea typeface="Montserrat"/>
                <a:cs typeface="Montserrat"/>
                <a:sym typeface="Montserrat"/>
              </a:rPr>
              <a:t>Cuando el número de casos de COVID-19 presenta un incremento constante (tendencia ascendente moderada o ascendente), el reporte se produce cada 15 días.</a:t>
            </a:r>
            <a:endParaRPr sz="1100">
              <a:latin typeface="Montserrat"/>
              <a:ea typeface="Montserrat"/>
              <a:cs typeface="Montserrat"/>
              <a:sym typeface="Montserrat"/>
            </a:endParaRPr>
          </a:p>
          <a:p>
            <a:pPr indent="-298450" lvl="0" marL="457200" rtl="0" algn="just">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Cuando el número de casos de COVID-19 se mantiene bajo (tendencia estable o descendente) el reporte se genera cada 28 días.</a:t>
            </a:r>
            <a:endParaRPr sz="1100">
              <a:latin typeface="Montserrat"/>
              <a:ea typeface="Montserrat"/>
              <a:cs typeface="Montserrat"/>
              <a:sym typeface="Montserrat"/>
            </a:endParaRPr>
          </a:p>
          <a:p>
            <a:pPr indent="0" lvl="0" marL="0" rtl="0" algn="l">
              <a:lnSpc>
                <a:spcPct val="115000"/>
              </a:lnSpc>
              <a:spcBef>
                <a:spcPts val="300"/>
              </a:spcBef>
              <a:spcAft>
                <a:spcPts val="0"/>
              </a:spcAft>
              <a:buNone/>
            </a:pPr>
            <a:r>
              <a:t/>
            </a:r>
            <a:endParaRPr sz="800">
              <a:latin typeface="Montserrat"/>
              <a:ea typeface="Montserrat"/>
              <a:cs typeface="Montserrat"/>
              <a:sym typeface="Montserrat"/>
            </a:endParaRPr>
          </a:p>
          <a:p>
            <a:pPr indent="0" lvl="0" marL="0" rtl="0" algn="l">
              <a:lnSpc>
                <a:spcPct val="115000"/>
              </a:lnSpc>
              <a:spcBef>
                <a:spcPts val="300"/>
              </a:spcBef>
              <a:spcAft>
                <a:spcPts val="0"/>
              </a:spcAft>
              <a:buNone/>
            </a:pPr>
            <a:r>
              <a:t/>
            </a:r>
            <a:endParaRPr sz="800">
              <a:latin typeface="Montserrat"/>
              <a:ea typeface="Montserrat"/>
              <a:cs typeface="Montserrat"/>
              <a:sym typeface="Montserrat"/>
            </a:endParaRPr>
          </a:p>
          <a:p>
            <a:pPr indent="0" lvl="0" marL="0" rtl="0" algn="l">
              <a:lnSpc>
                <a:spcPct val="115000"/>
              </a:lnSpc>
              <a:spcBef>
                <a:spcPts val="300"/>
              </a:spcBef>
              <a:spcAft>
                <a:spcPts val="0"/>
              </a:spcAft>
              <a:buNone/>
            </a:pPr>
            <a:r>
              <a:t/>
            </a:r>
            <a:endParaRPr sz="800">
              <a:latin typeface="Montserrat"/>
              <a:ea typeface="Montserrat"/>
              <a:cs typeface="Montserrat"/>
              <a:sym typeface="Montserrat"/>
            </a:endParaRPr>
          </a:p>
          <a:p>
            <a:pPr indent="0" lvl="0" marL="0" rtl="0" algn="l">
              <a:lnSpc>
                <a:spcPct val="115000"/>
              </a:lnSpc>
              <a:spcBef>
                <a:spcPts val="300"/>
              </a:spcBef>
              <a:spcAft>
                <a:spcPts val="0"/>
              </a:spcAft>
              <a:buNone/>
            </a:pPr>
            <a:r>
              <a:t/>
            </a:r>
            <a:endParaRPr sz="800">
              <a:latin typeface="Montserrat"/>
              <a:ea typeface="Montserrat"/>
              <a:cs typeface="Montserrat"/>
              <a:sym typeface="Montserrat"/>
            </a:endParaRPr>
          </a:p>
          <a:p>
            <a:pPr indent="0" lvl="0" marL="0" rtl="0" algn="l">
              <a:lnSpc>
                <a:spcPct val="115000"/>
              </a:lnSpc>
              <a:spcBef>
                <a:spcPts val="300"/>
              </a:spcBef>
              <a:spcAft>
                <a:spcPts val="0"/>
              </a:spcAft>
              <a:buNone/>
            </a:pPr>
            <a:r>
              <a:rPr baseline="30000" lang="en" sz="800">
                <a:latin typeface="Montserrat"/>
                <a:ea typeface="Montserrat"/>
                <a:cs typeface="Montserrat"/>
                <a:sym typeface="Montserrat"/>
              </a:rPr>
              <a:t>4. </a:t>
            </a:r>
            <a:r>
              <a:rPr lang="en" sz="600">
                <a:solidFill>
                  <a:srgbClr val="000000"/>
                </a:solidFill>
                <a:latin typeface="Montserrat"/>
                <a:ea typeface="Montserrat"/>
                <a:cs typeface="Montserrat"/>
                <a:sym typeface="Montserrat"/>
              </a:rPr>
              <a:t>Esquivel, V. J. et. al. 2022. Reporte Semanal de Tendencias de Curvas Epidémicas de Casos Nuevos del Síndrome COVID-19, Ocupación de Camas y Mortalidad IRAG por Estado y Zona Metropolitana de la República Mexicana, 127.</a:t>
            </a:r>
            <a:endParaRPr sz="8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9"/>
          <p:cNvSpPr txBox="1"/>
          <p:nvPr/>
        </p:nvSpPr>
        <p:spPr>
          <a:xfrm>
            <a:off x="226000" y="1119725"/>
            <a:ext cx="86283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a:t>
            </a:r>
            <a:endParaRPr i="0" sz="2600" u="none" cap="none" strike="noStrike">
              <a:latin typeface="Montserrat"/>
              <a:ea typeface="Montserrat"/>
              <a:cs typeface="Montserrat"/>
              <a:sym typeface="Montserrat"/>
            </a:endParaRPr>
          </a:p>
        </p:txBody>
      </p:sp>
      <p:sp>
        <p:nvSpPr>
          <p:cNvPr id="118" name="Google Shape;118;p19"/>
          <p:cNvSpPr txBox="1"/>
          <p:nvPr>
            <p:ph idx="4294967295" type="body"/>
          </p:nvPr>
        </p:nvSpPr>
        <p:spPr>
          <a:xfrm>
            <a:off x="0" y="1746850"/>
            <a:ext cx="9144000" cy="33969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nvSpPr>
        <p:spPr>
          <a:xfrm>
            <a:off x="0" y="83615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cortes naturales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a:t>
            </a:r>
            <a:r>
              <a:rPr b="0" i="0" lang="en" sz="1100" u="none" cap="none" strike="noStrike">
                <a:solidFill>
                  <a:schemeClr val="dk1"/>
                </a:solidFill>
                <a:latin typeface="Montserrat"/>
                <a:ea typeface="Montserrat"/>
                <a:cs typeface="Montserrat"/>
                <a:sym typeface="Montserrat"/>
              </a:rPr>
              <a:t> número de días entre el inicio de síntomas y </a:t>
            </a:r>
            <a:r>
              <a:rPr lang="en" sz="1100">
                <a:solidFill>
                  <a:schemeClr val="dk1"/>
                </a:solidFill>
                <a:latin typeface="Montserrat"/>
                <a:ea typeface="Montserrat"/>
                <a:cs typeface="Montserrat"/>
                <a:sym typeface="Montserrat"/>
              </a:rPr>
              <a:t>el</a:t>
            </a:r>
            <a:r>
              <a:rPr b="0" i="0" lang="en" sz="1100" u="none" cap="none" strike="noStrike">
                <a:solidFill>
                  <a:schemeClr val="dk1"/>
                </a:solidFill>
                <a:latin typeface="Montserrat"/>
                <a:ea typeface="Montserrat"/>
                <a:cs typeface="Montserrat"/>
                <a:sym typeface="Montserrat"/>
              </a:rPr>
              <a:t> ingreso a una unidad médica para ser </a:t>
            </a:r>
            <a:r>
              <a:rPr lang="en" sz="1100">
                <a:solidFill>
                  <a:schemeClr val="dk1"/>
                </a:solidFill>
                <a:latin typeface="Montserrat"/>
                <a:ea typeface="Montserrat"/>
                <a:cs typeface="Montserrat"/>
                <a:sym typeface="Montserrat"/>
              </a:rPr>
              <a:t>evaluado</a:t>
            </a:r>
            <a:r>
              <a:rPr b="0" i="0" lang="en" sz="1100" u="none" cap="none" strike="noStrike">
                <a:solidFill>
                  <a:schemeClr val="dk1"/>
                </a:solidFill>
                <a:latin typeface="Montserrat"/>
                <a:ea typeface="Montserrat"/>
                <a:cs typeface="Montserrat"/>
                <a:sym typeface="Montserrat"/>
              </a:rPr>
              <a:t>.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a:t>
            </a:r>
            <a:r>
              <a:rPr b="0" i="0" lang="en" sz="1100" u="none" cap="none" strike="noStrike">
                <a:solidFill>
                  <a:schemeClr val="dk1"/>
                </a:solidFill>
                <a:latin typeface="Montserrat"/>
                <a:ea typeface="Montserrat"/>
                <a:cs typeface="Montserrat"/>
                <a:sym typeface="Montserrat"/>
              </a:rPr>
              <a:t>ermite cuantificar la accesibilidad hospitalaria</a:t>
            </a:r>
            <a:r>
              <a:rPr lang="en" sz="1100">
                <a:solidFill>
                  <a:schemeClr val="dk1"/>
                </a:solidFill>
                <a:latin typeface="Montserrat"/>
                <a:ea typeface="Montserrat"/>
                <a:cs typeface="Montserrat"/>
                <a:sym typeface="Montserrat"/>
              </a:rPr>
              <a:t> y</a:t>
            </a:r>
            <a:r>
              <a:rPr b="0" i="0" lang="en" sz="1100" u="none" cap="none" strike="noStrike">
                <a:solidFill>
                  <a:schemeClr val="dk1"/>
                </a:solidFill>
                <a:latin typeface="Montserrat"/>
                <a:ea typeface="Montserrat"/>
                <a:cs typeface="Montserrat"/>
                <a:sym typeface="Montserrat"/>
              </a:rPr>
              <a:t> contempla diversos factores, entre ellos la facilidad para llegar a una unidad médica, proximidad y comportamiento social.</a:t>
            </a:r>
            <a:endParaRPr b="0" i="0" sz="1000" u="none" cap="none" strike="noStrike">
              <a:solidFill>
                <a:srgbClr val="000000"/>
              </a:solidFill>
              <a:latin typeface="Montserrat SemiBold"/>
              <a:ea typeface="Montserrat SemiBold"/>
              <a:cs typeface="Montserrat SemiBold"/>
              <a:sym typeface="Montserrat SemiBold"/>
            </a:endParaRPr>
          </a:p>
        </p:txBody>
      </p:sp>
      <p:pic>
        <p:nvPicPr>
          <p:cNvPr id="124" name="Google Shape;124;p20"/>
          <p:cNvPicPr preferRelativeResize="0"/>
          <p:nvPr/>
        </p:nvPicPr>
        <p:blipFill>
          <a:blip r:embed="rId3">
            <a:alphaModFix/>
          </a:blip>
          <a:stretch>
            <a:fillRect/>
          </a:stretch>
        </p:blipFill>
        <p:spPr>
          <a:xfrm>
            <a:off x="3164691" y="836975"/>
            <a:ext cx="5980175" cy="430572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1"/>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a:t>
            </a:r>
            <a:r>
              <a:rPr b="0" i="0" lang="en" sz="1000" u="none" cap="none" strike="noStrike">
                <a:solidFill>
                  <a:schemeClr val="dk1"/>
                </a:solidFill>
                <a:latin typeface="Montserrat SemiBold"/>
                <a:ea typeface="Montserrat SemiBold"/>
                <a:cs typeface="Montserrat SemiBold"/>
                <a:sym typeface="Montserrat SemiBold"/>
              </a:rPr>
              <a:t>cuantiles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a:solidFill>
                <a:schemeClr val="dk1"/>
              </a:solidFill>
              <a:latin typeface="Montserrat"/>
              <a:ea typeface="Montserrat"/>
              <a:cs typeface="Montserrat"/>
              <a:sym typeface="Montserrat"/>
            </a:endParaRPr>
          </a:p>
        </p:txBody>
      </p:sp>
      <p:pic>
        <p:nvPicPr>
          <p:cNvPr id="130" name="Google Shape;130;p21"/>
          <p:cNvPicPr preferRelativeResize="0"/>
          <p:nvPr/>
        </p:nvPicPr>
        <p:blipFill>
          <a:blip r:embed="rId3">
            <a:alphaModFix/>
          </a:blip>
          <a:stretch>
            <a:fillRect/>
          </a:stretch>
        </p:blipFill>
        <p:spPr>
          <a:xfrm>
            <a:off x="3164691" y="837038"/>
            <a:ext cx="5980175" cy="430572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pic>
        <p:nvPicPr>
          <p:cNvPr id="136" name="Google Shape;136;p22"/>
          <p:cNvPicPr preferRelativeResize="0"/>
          <p:nvPr/>
        </p:nvPicPr>
        <p:blipFill>
          <a:blip r:embed="rId3">
            <a:alphaModFix/>
          </a:blip>
          <a:stretch>
            <a:fillRect/>
          </a:stretch>
        </p:blipFill>
        <p:spPr>
          <a:xfrm>
            <a:off x="3164691" y="837025"/>
            <a:ext cx="5980175" cy="430572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